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019" r:id="rId2"/>
    <p:sldId id="1130" r:id="rId3"/>
    <p:sldId id="1128" r:id="rId4"/>
    <p:sldId id="1126" r:id="rId5"/>
    <p:sldId id="3000" r:id="rId6"/>
    <p:sldId id="3020" r:id="rId7"/>
    <p:sldId id="1134" r:id="rId8"/>
    <p:sldId id="3034" r:id="rId9"/>
    <p:sldId id="882" r:id="rId10"/>
    <p:sldId id="972" r:id="rId1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ection>
        <p14:section name="タイトルなしのセクション" id="{2222DC94-E039-4F92-8293-E592BEC64C49}">
          <p14:sldIdLst>
            <p14:sldId id="3019"/>
            <p14:sldId id="1130"/>
            <p14:sldId id="1128"/>
            <p14:sldId id="1126"/>
            <p14:sldId id="3000"/>
            <p14:sldId id="3020"/>
            <p14:sldId id="1134"/>
            <p14:sldId id="3034"/>
            <p14:sldId id="882"/>
            <p14:sldId id="972"/>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96344" autoAdjust="0"/>
  </p:normalViewPr>
  <p:slideViewPr>
    <p:cSldViewPr snapToGrid="0" showGuides="1">
      <p:cViewPr varScale="1">
        <p:scale>
          <a:sx n="105" d="100"/>
          <a:sy n="105" d="100"/>
        </p:scale>
        <p:origin x="684" y="114"/>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2023/9/27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8</a:t>
            </a:fld>
            <a:endParaRPr kumimoji="1" lang="ja-JP" altLang="en-US"/>
          </a:p>
        </p:txBody>
      </p:sp>
    </p:spTree>
    <p:extLst>
      <p:ext uri="{BB962C8B-B14F-4D97-AF65-F5344CB8AC3E}">
        <p14:creationId xmlns:p14="http://schemas.microsoft.com/office/powerpoint/2010/main" val="3717850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2023/9/27</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ウクライナ紛争・・・</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83678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50902"/>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ウクライナ軍は、</a:t>
            </a:r>
            <a:r>
              <a:rPr lang="en-US" altLang="ja-JP" sz="2400" dirty="0">
                <a:latin typeface="BIZ UDPゴシック" panose="020B0400000000000000" pitchFamily="50" charset="-128"/>
                <a:ea typeface="BIZ UDPゴシック" panose="020B0400000000000000" pitchFamily="50" charset="-128"/>
              </a:rPr>
              <a:t>TAURUS</a:t>
            </a:r>
            <a:r>
              <a:rPr lang="ja-JP" altLang="en-US" sz="2400" dirty="0">
                <a:latin typeface="BIZ UDPゴシック" panose="020B0400000000000000" pitchFamily="50" charset="-128"/>
                <a:ea typeface="BIZ UDPゴシック" panose="020B0400000000000000" pitchFamily="50" charset="-128"/>
              </a:rPr>
              <a:t>巡行ミサイルの供給をドイツに要請</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B9BFBF4B-7A66-9206-B5CD-F9D787D6396D}"/>
              </a:ext>
            </a:extLst>
          </p:cNvPr>
          <p:cNvPicPr>
            <a:picLocks noChangeAspect="1"/>
          </p:cNvPicPr>
          <p:nvPr/>
        </p:nvPicPr>
        <p:blipFill>
          <a:blip r:embed="rId2"/>
          <a:stretch>
            <a:fillRect/>
          </a:stretch>
        </p:blipFill>
        <p:spPr>
          <a:xfrm>
            <a:off x="1389993" y="546704"/>
            <a:ext cx="9412013" cy="6173061"/>
          </a:xfrm>
          <a:prstGeom prst="rect">
            <a:avLst/>
          </a:prstGeom>
        </p:spPr>
      </p:pic>
    </p:spTree>
    <p:extLst>
      <p:ext uri="{BB962C8B-B14F-4D97-AF65-F5344CB8AC3E}">
        <p14:creationId xmlns:p14="http://schemas.microsoft.com/office/powerpoint/2010/main" val="355334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米軍の長距離ミサイル </a:t>
            </a:r>
            <a:r>
              <a:rPr kumimoji="1" lang="en-US" altLang="ja-JP" sz="2400" dirty="0">
                <a:latin typeface="BIZ UDPゴシック" panose="020B0400000000000000" pitchFamily="50" charset="-128"/>
                <a:ea typeface="BIZ UDPゴシック" panose="020B0400000000000000" pitchFamily="50" charset="-128"/>
              </a:rPr>
              <a:t>ATACMS</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F8D52C3E-E2AF-49C7-BE82-C82A90A44620}"/>
              </a:ext>
            </a:extLst>
          </p:cNvPr>
          <p:cNvPicPr>
            <a:picLocks noChangeAspect="1"/>
          </p:cNvPicPr>
          <p:nvPr/>
        </p:nvPicPr>
        <p:blipFill>
          <a:blip r:embed="rId2"/>
          <a:stretch>
            <a:fillRect/>
          </a:stretch>
        </p:blipFill>
        <p:spPr>
          <a:xfrm>
            <a:off x="670755" y="651507"/>
            <a:ext cx="10850489" cy="6096851"/>
          </a:xfrm>
          <a:prstGeom prst="rect">
            <a:avLst/>
          </a:prstGeom>
        </p:spPr>
      </p:pic>
    </p:spTree>
    <p:extLst>
      <p:ext uri="{BB962C8B-B14F-4D97-AF65-F5344CB8AC3E}">
        <p14:creationId xmlns:p14="http://schemas.microsoft.com/office/powerpoint/2010/main" val="2289537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42777E8-A404-80F1-F9A4-2CCD57F527FC}"/>
              </a:ext>
            </a:extLst>
          </p:cNvPr>
          <p:cNvPicPr>
            <a:picLocks noChangeAspect="1"/>
          </p:cNvPicPr>
          <p:nvPr/>
        </p:nvPicPr>
        <p:blipFill>
          <a:blip r:embed="rId2"/>
          <a:stretch>
            <a:fillRect/>
          </a:stretch>
        </p:blipFill>
        <p:spPr>
          <a:xfrm>
            <a:off x="18665" y="0"/>
            <a:ext cx="12154669" cy="6858000"/>
          </a:xfrm>
          <a:prstGeom prst="rect">
            <a:avLst/>
          </a:prstGeom>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ロシア本土防衛を確実にするための占領地域</a:t>
            </a:r>
          </a:p>
        </p:txBody>
      </p:sp>
      <p:sp>
        <p:nvSpPr>
          <p:cNvPr id="3" name="テキスト ボックス 2">
            <a:extLst>
              <a:ext uri="{FF2B5EF4-FFF2-40B4-BE49-F238E27FC236}">
                <a16:creationId xmlns:a16="http://schemas.microsoft.com/office/drawing/2014/main" id="{056B0BC3-801B-D31D-45E1-A2FC1180D3F9}"/>
              </a:ext>
            </a:extLst>
          </p:cNvPr>
          <p:cNvSpPr txBox="1"/>
          <p:nvPr/>
        </p:nvSpPr>
        <p:spPr>
          <a:xfrm>
            <a:off x="1058331" y="6611779"/>
            <a:ext cx="6104466" cy="246221"/>
          </a:xfrm>
          <a:prstGeom prst="rect">
            <a:avLst/>
          </a:prstGeom>
          <a:noFill/>
        </p:spPr>
        <p:txBody>
          <a:bodyPr wrap="square">
            <a:spAutoFit/>
          </a:bodyPr>
          <a:lstStyle/>
          <a:p>
            <a:pPr algn="ctr"/>
            <a:r>
              <a:rPr lang="en-US" altLang="ja-JP" sz="1000" dirty="0">
                <a:solidFill>
                  <a:schemeClr val="bg1"/>
                </a:solidFill>
                <a:latin typeface="Amasis MT Pro Black" panose="02040A04050005020304" pitchFamily="18" charset="0"/>
              </a:rPr>
              <a:t>https://twitter.com/NKobserver/status/1704126493063016472/photo/1</a:t>
            </a:r>
            <a:endParaRPr lang="ja-JP" altLang="en-US" sz="10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103911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079ADB5F-B5FA-4507-B3E9-3AD77FDDB8DF}"/>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ポーランド</a:t>
            </a:r>
          </a:p>
        </p:txBody>
      </p:sp>
      <p:sp>
        <p:nvSpPr>
          <p:cNvPr id="2" name="テキスト ボックス 1">
            <a:extLst>
              <a:ext uri="{FF2B5EF4-FFF2-40B4-BE49-F238E27FC236}">
                <a16:creationId xmlns:a16="http://schemas.microsoft.com/office/drawing/2014/main" id="{2E84A6CB-5474-9EBE-C751-BB10D0916F92}"/>
              </a:ext>
            </a:extLst>
          </p:cNvPr>
          <p:cNvSpPr txBox="1"/>
          <p:nvPr/>
        </p:nvSpPr>
        <p:spPr>
          <a:xfrm>
            <a:off x="-36512" y="519485"/>
            <a:ext cx="12191999" cy="461665"/>
          </a:xfrm>
          <a:prstGeom prst="rect">
            <a:avLst/>
          </a:prstGeom>
          <a:noFill/>
        </p:spPr>
        <p:txBody>
          <a:bodyPr wrap="square" rtlCol="0">
            <a:spAutoFit/>
          </a:bodyPr>
          <a:lstStyle/>
          <a:p>
            <a:pPr algn="ctr"/>
            <a:r>
              <a:rPr lang="ja-JP" altLang="en-US" sz="2400" b="1" i="0" dirty="0">
                <a:solidFill>
                  <a:srgbClr val="1A1A1A"/>
                </a:solidFill>
                <a:effectLst/>
                <a:latin typeface="BIZ UDPゴシック" panose="020B0400000000000000" pitchFamily="50" charset="-128"/>
                <a:ea typeface="BIZ UDPゴシック" panose="020B0400000000000000" pitchFamily="50" charset="-128"/>
              </a:rPr>
              <a:t>ヨーロッパの分裂：</a:t>
            </a:r>
            <a:r>
              <a:rPr lang="en-US" altLang="ja-JP" sz="2400" b="1" i="0" dirty="0">
                <a:solidFill>
                  <a:srgbClr val="1A1A1A"/>
                </a:solidFill>
                <a:effectLst/>
                <a:latin typeface="BIZ UDPゴシック" panose="020B0400000000000000" pitchFamily="50" charset="-128"/>
                <a:ea typeface="BIZ UDPゴシック" panose="020B0400000000000000" pitchFamily="50" charset="-128"/>
              </a:rPr>
              <a:t>European Commonwealth</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 name="Picture 8" descr="イギリス国旗の意味、由来をわかりやすく!裏話も教えます">
            <a:extLst>
              <a:ext uri="{FF2B5EF4-FFF2-40B4-BE49-F238E27FC236}">
                <a16:creationId xmlns:a16="http://schemas.microsoft.com/office/drawing/2014/main" id="{B588E9BB-9BA5-8B0C-C18F-E2FA04242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745" y="3057314"/>
            <a:ext cx="1979735" cy="115275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190DFF00-ADA9-F249-EC20-27581FD68DDD}"/>
              </a:ext>
            </a:extLst>
          </p:cNvPr>
          <p:cNvGrpSpPr/>
          <p:nvPr/>
        </p:nvGrpSpPr>
        <p:grpSpPr>
          <a:xfrm>
            <a:off x="7101009" y="1617585"/>
            <a:ext cx="2661708" cy="5072875"/>
            <a:chOff x="4118235" y="1409868"/>
            <a:chExt cx="2661708" cy="5072875"/>
          </a:xfrm>
        </p:grpSpPr>
        <p:pic>
          <p:nvPicPr>
            <p:cNvPr id="6" name="Picture 10" descr="ポーランドの国旗 - 世界の国旗">
              <a:extLst>
                <a:ext uri="{FF2B5EF4-FFF2-40B4-BE49-F238E27FC236}">
                  <a16:creationId xmlns:a16="http://schemas.microsoft.com/office/drawing/2014/main" id="{0064F645-BB49-6FAF-E501-7C2E42B2B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235" y="1409868"/>
              <a:ext cx="1636086" cy="10240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12" descr="どういう意味？3分でわかるリトアニア国旗の意味と由来 | バルト三国とフィンランド好きの日記">
              <a:extLst>
                <a:ext uri="{FF2B5EF4-FFF2-40B4-BE49-F238E27FC236}">
                  <a16:creationId xmlns:a16="http://schemas.microsoft.com/office/drawing/2014/main" id="{F2B75078-0D0E-90A5-5757-6AFF731E2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537" y="3032088"/>
              <a:ext cx="1636086" cy="10907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バルト三国の国旗 | バルト三国広め隊 -Baltic States-">
              <a:extLst>
                <a:ext uri="{FF2B5EF4-FFF2-40B4-BE49-F238E27FC236}">
                  <a16:creationId xmlns:a16="http://schemas.microsoft.com/office/drawing/2014/main" id="{B510E22C-8AAF-59CA-551A-C290B3FD7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537" y="4208022"/>
              <a:ext cx="1630925" cy="1090724"/>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6EBD1C9-01B0-6118-0C7E-90D17AF53132}"/>
                </a:ext>
              </a:extLst>
            </p:cNvPr>
            <p:cNvSpPr txBox="1"/>
            <p:nvPr/>
          </p:nvSpPr>
          <p:spPr>
            <a:xfrm>
              <a:off x="5642522" y="3423561"/>
              <a:ext cx="1070517" cy="307777"/>
            </a:xfrm>
            <a:prstGeom prst="rect">
              <a:avLst/>
            </a:prstGeom>
            <a:noFill/>
          </p:spPr>
          <p:txBody>
            <a:bodyPr wrap="square" rtlCol="0">
              <a:spAutoFit/>
            </a:bodyPr>
            <a:lstStyle/>
            <a:p>
              <a:pPr algn="ctr"/>
              <a:r>
                <a:rPr lang="ja-JP" altLang="en-US" sz="1400" dirty="0">
                  <a:latin typeface="BIZ UDP明朝 Medium" panose="02020500000000000000" pitchFamily="18" charset="-128"/>
                  <a:ea typeface="BIZ UDP明朝 Medium" panose="02020500000000000000" pitchFamily="18" charset="-128"/>
                </a:rPr>
                <a:t>リトアニア</a:t>
              </a:r>
              <a:endParaRPr kumimoji="1" lang="ja-JP" altLang="en-US" sz="1400" dirty="0">
                <a:latin typeface="BIZ UDP明朝 Medium" panose="02020500000000000000" pitchFamily="18" charset="-128"/>
                <a:ea typeface="BIZ UDP明朝 Medium" panose="02020500000000000000" pitchFamily="18" charset="-128"/>
              </a:endParaRPr>
            </a:p>
          </p:txBody>
        </p:sp>
        <p:sp>
          <p:nvSpPr>
            <p:cNvPr id="11" name="テキスト ボックス 10">
              <a:extLst>
                <a:ext uri="{FF2B5EF4-FFF2-40B4-BE49-F238E27FC236}">
                  <a16:creationId xmlns:a16="http://schemas.microsoft.com/office/drawing/2014/main" id="{76BBFE97-B55D-65BF-8DB9-C98CCAB1D967}"/>
                </a:ext>
              </a:extLst>
            </p:cNvPr>
            <p:cNvSpPr txBox="1"/>
            <p:nvPr/>
          </p:nvSpPr>
          <p:spPr>
            <a:xfrm>
              <a:off x="5698276" y="1747537"/>
              <a:ext cx="1070517" cy="307777"/>
            </a:xfrm>
            <a:prstGeom prst="rect">
              <a:avLst/>
            </a:prstGeom>
            <a:noFill/>
          </p:spPr>
          <p:txBody>
            <a:bodyPr wrap="square" rtlCol="0">
              <a:spAutoFit/>
            </a:bodyPr>
            <a:lstStyle/>
            <a:p>
              <a:pPr algn="ctr"/>
              <a:r>
                <a:rPr lang="ja-JP" altLang="en-US" sz="1400" dirty="0">
                  <a:latin typeface="BIZ UDP明朝 Medium" panose="02020500000000000000" pitchFamily="18" charset="-128"/>
                  <a:ea typeface="BIZ UDP明朝 Medium" panose="02020500000000000000" pitchFamily="18" charset="-128"/>
                </a:rPr>
                <a:t>ポーランド</a:t>
              </a:r>
              <a:endParaRPr kumimoji="1" lang="ja-JP" altLang="en-US" sz="1400" dirty="0">
                <a:latin typeface="BIZ UDP明朝 Medium" panose="02020500000000000000" pitchFamily="18" charset="-128"/>
                <a:ea typeface="BIZ UDP明朝 Medium" panose="02020500000000000000" pitchFamily="18" charset="-128"/>
              </a:endParaRPr>
            </a:p>
          </p:txBody>
        </p:sp>
        <p:sp>
          <p:nvSpPr>
            <p:cNvPr id="12" name="テキスト ボックス 11">
              <a:extLst>
                <a:ext uri="{FF2B5EF4-FFF2-40B4-BE49-F238E27FC236}">
                  <a16:creationId xmlns:a16="http://schemas.microsoft.com/office/drawing/2014/main" id="{06AD884C-547E-8F6B-4A66-6A358C112083}"/>
                </a:ext>
              </a:extLst>
            </p:cNvPr>
            <p:cNvSpPr txBox="1"/>
            <p:nvPr/>
          </p:nvSpPr>
          <p:spPr>
            <a:xfrm>
              <a:off x="5642521" y="4599495"/>
              <a:ext cx="1070517" cy="307777"/>
            </a:xfrm>
            <a:prstGeom prst="rect">
              <a:avLst/>
            </a:prstGeom>
            <a:noFill/>
          </p:spPr>
          <p:txBody>
            <a:bodyPr wrap="square" rtlCol="0">
              <a:spAutoFit/>
            </a:bodyPr>
            <a:lstStyle/>
            <a:p>
              <a:pPr algn="ctr"/>
              <a:r>
                <a:rPr kumimoji="1" lang="ja-JP" altLang="en-US" sz="1400" dirty="0">
                  <a:latin typeface="BIZ UDP明朝 Medium" panose="02020500000000000000" pitchFamily="18" charset="-128"/>
                  <a:ea typeface="BIZ UDP明朝 Medium" panose="02020500000000000000" pitchFamily="18" charset="-128"/>
                </a:rPr>
                <a:t>ラトビア</a:t>
              </a:r>
            </a:p>
          </p:txBody>
        </p:sp>
        <p:pic>
          <p:nvPicPr>
            <p:cNvPr id="15" name="Picture 16" descr="バルト三国の国旗 | バルト三国広め隊 -Baltic States-">
              <a:extLst>
                <a:ext uri="{FF2B5EF4-FFF2-40B4-BE49-F238E27FC236}">
                  <a16:creationId xmlns:a16="http://schemas.microsoft.com/office/drawing/2014/main" id="{C631B47D-D60F-834D-C852-AEEAE8B589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537" y="5392019"/>
              <a:ext cx="1630925" cy="10907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858E217-4A91-A150-BC72-16A0D010FC30}"/>
                </a:ext>
              </a:extLst>
            </p:cNvPr>
            <p:cNvSpPr txBox="1"/>
            <p:nvPr/>
          </p:nvSpPr>
          <p:spPr>
            <a:xfrm>
              <a:off x="5709426" y="5708649"/>
              <a:ext cx="1070517" cy="307777"/>
            </a:xfrm>
            <a:prstGeom prst="rect">
              <a:avLst/>
            </a:prstGeom>
            <a:noFill/>
          </p:spPr>
          <p:txBody>
            <a:bodyPr wrap="square" rtlCol="0">
              <a:spAutoFit/>
            </a:bodyPr>
            <a:lstStyle/>
            <a:p>
              <a:pPr algn="ctr"/>
              <a:r>
                <a:rPr kumimoji="1" lang="ja-JP" altLang="en-US" sz="1400" dirty="0">
                  <a:latin typeface="BIZ UDP明朝 Medium" panose="02020500000000000000" pitchFamily="18" charset="-128"/>
                  <a:ea typeface="BIZ UDP明朝 Medium" panose="02020500000000000000" pitchFamily="18" charset="-128"/>
                </a:rPr>
                <a:t>エストニア</a:t>
              </a:r>
            </a:p>
          </p:txBody>
        </p:sp>
      </p:grpSp>
      <p:grpSp>
        <p:nvGrpSpPr>
          <p:cNvPr id="20" name="グループ化 19">
            <a:extLst>
              <a:ext uri="{FF2B5EF4-FFF2-40B4-BE49-F238E27FC236}">
                <a16:creationId xmlns:a16="http://schemas.microsoft.com/office/drawing/2014/main" id="{EA84BCE6-33C7-8260-0E30-EB5198511380}"/>
              </a:ext>
            </a:extLst>
          </p:cNvPr>
          <p:cNvGrpSpPr/>
          <p:nvPr/>
        </p:nvGrpSpPr>
        <p:grpSpPr>
          <a:xfrm>
            <a:off x="4338061" y="1800472"/>
            <a:ext cx="7161478" cy="4725622"/>
            <a:chOff x="7184820" y="1409868"/>
            <a:chExt cx="7161478" cy="4725622"/>
          </a:xfrm>
        </p:grpSpPr>
        <p:pic>
          <p:nvPicPr>
            <p:cNvPr id="21" name="Picture 18" descr="デンマークの国旗-国旗など - 無料で使えるフリー素材集">
              <a:extLst>
                <a:ext uri="{FF2B5EF4-FFF2-40B4-BE49-F238E27FC236}">
                  <a16:creationId xmlns:a16="http://schemas.microsoft.com/office/drawing/2014/main" id="{F686DE0F-BED7-0C84-5C6E-C910615C21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4820" y="1409868"/>
              <a:ext cx="1634043" cy="10907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descr="ノルウェーの国旗 - 世界の国旗">
              <a:extLst>
                <a:ext uri="{FF2B5EF4-FFF2-40B4-BE49-F238E27FC236}">
                  <a16:creationId xmlns:a16="http://schemas.microsoft.com/office/drawing/2014/main" id="{478EDB5F-EFC8-B3B1-7B5B-0D52E5C3E7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4820" y="2678150"/>
              <a:ext cx="1634043" cy="1188395"/>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2D4FD00D-CC52-59F4-673A-2F8809E0BD61}"/>
                </a:ext>
              </a:extLst>
            </p:cNvPr>
            <p:cNvSpPr txBox="1"/>
            <p:nvPr/>
          </p:nvSpPr>
          <p:spPr>
            <a:xfrm>
              <a:off x="8818863" y="1768006"/>
              <a:ext cx="1070517" cy="307777"/>
            </a:xfrm>
            <a:prstGeom prst="rect">
              <a:avLst/>
            </a:prstGeom>
            <a:noFill/>
          </p:spPr>
          <p:txBody>
            <a:bodyPr wrap="square" rtlCol="0">
              <a:spAutoFit/>
            </a:bodyPr>
            <a:lstStyle/>
            <a:p>
              <a:pPr algn="ctr"/>
              <a:r>
                <a:rPr lang="ja-JP" altLang="en-US" sz="1400" dirty="0">
                  <a:latin typeface="BIZ UDP明朝 Medium" panose="02020500000000000000" pitchFamily="18" charset="-128"/>
                  <a:ea typeface="BIZ UDP明朝 Medium" panose="02020500000000000000" pitchFamily="18" charset="-128"/>
                </a:rPr>
                <a:t>デンマーク</a:t>
              </a:r>
              <a:endParaRPr kumimoji="1" lang="ja-JP" altLang="en-US" sz="1400" dirty="0">
                <a:latin typeface="BIZ UDP明朝 Medium" panose="02020500000000000000" pitchFamily="18" charset="-128"/>
                <a:ea typeface="BIZ UDP明朝 Medium" panose="02020500000000000000" pitchFamily="18" charset="-128"/>
              </a:endParaRPr>
            </a:p>
          </p:txBody>
        </p:sp>
        <p:sp>
          <p:nvSpPr>
            <p:cNvPr id="24" name="テキスト ボックス 23">
              <a:extLst>
                <a:ext uri="{FF2B5EF4-FFF2-40B4-BE49-F238E27FC236}">
                  <a16:creationId xmlns:a16="http://schemas.microsoft.com/office/drawing/2014/main" id="{94A704DF-1400-A98C-BE65-D2867CF0EDFA}"/>
                </a:ext>
              </a:extLst>
            </p:cNvPr>
            <p:cNvSpPr txBox="1"/>
            <p:nvPr/>
          </p:nvSpPr>
          <p:spPr>
            <a:xfrm>
              <a:off x="8818863" y="3101246"/>
              <a:ext cx="1070517" cy="307777"/>
            </a:xfrm>
            <a:prstGeom prst="rect">
              <a:avLst/>
            </a:prstGeom>
            <a:noFill/>
          </p:spPr>
          <p:txBody>
            <a:bodyPr wrap="square" rtlCol="0">
              <a:spAutoFit/>
            </a:bodyPr>
            <a:lstStyle/>
            <a:p>
              <a:pPr algn="ctr"/>
              <a:r>
                <a:rPr kumimoji="1" lang="ja-JP" altLang="en-US" sz="1400" dirty="0">
                  <a:latin typeface="BIZ UDP明朝 Medium" panose="02020500000000000000" pitchFamily="18" charset="-128"/>
                  <a:ea typeface="BIZ UDP明朝 Medium" panose="02020500000000000000" pitchFamily="18" charset="-128"/>
                </a:rPr>
                <a:t>ノルウェー</a:t>
              </a:r>
            </a:p>
          </p:txBody>
        </p:sp>
        <p:pic>
          <p:nvPicPr>
            <p:cNvPr id="28" name="Picture 22" descr="スウェーデン国旗の意味と由来、似てる国旗は？">
              <a:extLst>
                <a:ext uri="{FF2B5EF4-FFF2-40B4-BE49-F238E27FC236}">
                  <a16:creationId xmlns:a16="http://schemas.microsoft.com/office/drawing/2014/main" id="{342B5B5F-0D05-24AB-754B-328583CCC7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2255" y="3993470"/>
              <a:ext cx="1634043" cy="1020415"/>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CDB085CE-F7EB-F90B-3414-D4208F1F21D7}"/>
                </a:ext>
              </a:extLst>
            </p:cNvPr>
            <p:cNvSpPr txBox="1"/>
            <p:nvPr/>
          </p:nvSpPr>
          <p:spPr>
            <a:xfrm>
              <a:off x="8695320" y="4324461"/>
              <a:ext cx="1317601" cy="307777"/>
            </a:xfrm>
            <a:prstGeom prst="rect">
              <a:avLst/>
            </a:prstGeom>
            <a:noFill/>
          </p:spPr>
          <p:txBody>
            <a:bodyPr wrap="square" rtlCol="0">
              <a:spAutoFit/>
            </a:bodyPr>
            <a:lstStyle/>
            <a:p>
              <a:pPr algn="ctr"/>
              <a:r>
                <a:rPr lang="ja-JP" altLang="en-US" sz="1400" dirty="0">
                  <a:latin typeface="BIZ UDP明朝 Medium" panose="02020500000000000000" pitchFamily="18" charset="-128"/>
                  <a:ea typeface="BIZ UDP明朝 Medium" panose="02020500000000000000" pitchFamily="18" charset="-128"/>
                </a:rPr>
                <a:t>スウェーデン</a:t>
              </a:r>
              <a:endParaRPr kumimoji="1" lang="ja-JP" altLang="en-US" sz="1400" dirty="0">
                <a:latin typeface="BIZ UDP明朝 Medium" panose="02020500000000000000" pitchFamily="18" charset="-128"/>
                <a:ea typeface="BIZ UDP明朝 Medium" panose="02020500000000000000" pitchFamily="18" charset="-128"/>
              </a:endParaRPr>
            </a:p>
          </p:txBody>
        </p:sp>
        <p:pic>
          <p:nvPicPr>
            <p:cNvPr id="30" name="Picture 24" descr="フィンランドの国旗 - フォトスク：無料のフリー高画質写真素材画像">
              <a:extLst>
                <a:ext uri="{FF2B5EF4-FFF2-40B4-BE49-F238E27FC236}">
                  <a16:creationId xmlns:a16="http://schemas.microsoft.com/office/drawing/2014/main" id="{6C11F917-4981-0BA8-1D33-CACB12A9F3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2255" y="5140308"/>
              <a:ext cx="1626608" cy="9951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166E0DF0-F8AE-2C70-3535-D0A908F1C548}"/>
                </a:ext>
              </a:extLst>
            </p:cNvPr>
            <p:cNvSpPr txBox="1"/>
            <p:nvPr/>
          </p:nvSpPr>
          <p:spPr>
            <a:xfrm>
              <a:off x="8818863" y="5484010"/>
              <a:ext cx="1317601" cy="307777"/>
            </a:xfrm>
            <a:prstGeom prst="rect">
              <a:avLst/>
            </a:prstGeom>
            <a:noFill/>
          </p:spPr>
          <p:txBody>
            <a:bodyPr wrap="square" rtlCol="0">
              <a:spAutoFit/>
            </a:bodyPr>
            <a:lstStyle/>
            <a:p>
              <a:pPr algn="ctr"/>
              <a:r>
                <a:rPr lang="ja-JP" altLang="en-US" sz="1400" dirty="0">
                  <a:latin typeface="BIZ UDP明朝 Medium" panose="02020500000000000000" pitchFamily="18" charset="-128"/>
                  <a:ea typeface="BIZ UDP明朝 Medium" panose="02020500000000000000" pitchFamily="18" charset="-128"/>
                </a:rPr>
                <a:t>フィンランド</a:t>
              </a:r>
              <a:endParaRPr kumimoji="1" lang="ja-JP" altLang="en-US" sz="1400" dirty="0">
                <a:latin typeface="BIZ UDP明朝 Medium" panose="02020500000000000000" pitchFamily="18" charset="-128"/>
                <a:ea typeface="BIZ UDP明朝 Medium" panose="02020500000000000000" pitchFamily="18" charset="-128"/>
              </a:endParaRPr>
            </a:p>
          </p:txBody>
        </p:sp>
        <p:sp>
          <p:nvSpPr>
            <p:cNvPr id="32" name="テキスト ボックス 31">
              <a:extLst>
                <a:ext uri="{FF2B5EF4-FFF2-40B4-BE49-F238E27FC236}">
                  <a16:creationId xmlns:a16="http://schemas.microsoft.com/office/drawing/2014/main" id="{79E68503-E0BC-4B59-D23C-D6121DE4BB72}"/>
                </a:ext>
              </a:extLst>
            </p:cNvPr>
            <p:cNvSpPr txBox="1"/>
            <p:nvPr/>
          </p:nvSpPr>
          <p:spPr>
            <a:xfrm>
              <a:off x="13275781" y="3922902"/>
              <a:ext cx="1070517" cy="307777"/>
            </a:xfrm>
            <a:prstGeom prst="rect">
              <a:avLst/>
            </a:prstGeom>
            <a:noFill/>
          </p:spPr>
          <p:txBody>
            <a:bodyPr wrap="square" rtlCol="0">
              <a:spAutoFit/>
            </a:bodyPr>
            <a:lstStyle/>
            <a:p>
              <a:pPr algn="ctr"/>
              <a:r>
                <a:rPr kumimoji="1" lang="ja-JP" altLang="en-US" sz="1400" dirty="0">
                  <a:latin typeface="BIZ UDP明朝 Medium" panose="02020500000000000000" pitchFamily="18" charset="-128"/>
                  <a:ea typeface="BIZ UDP明朝 Medium" panose="02020500000000000000" pitchFamily="18" charset="-128"/>
                </a:rPr>
                <a:t>ウクライナ</a:t>
              </a:r>
            </a:p>
          </p:txBody>
        </p:sp>
      </p:grpSp>
      <p:sp>
        <p:nvSpPr>
          <p:cNvPr id="33" name="テキスト ボックス 32">
            <a:extLst>
              <a:ext uri="{FF2B5EF4-FFF2-40B4-BE49-F238E27FC236}">
                <a16:creationId xmlns:a16="http://schemas.microsoft.com/office/drawing/2014/main" id="{C6CF631D-C7E6-BBEC-1173-F0579D6AC637}"/>
              </a:ext>
            </a:extLst>
          </p:cNvPr>
          <p:cNvSpPr txBox="1"/>
          <p:nvPr/>
        </p:nvSpPr>
        <p:spPr>
          <a:xfrm>
            <a:off x="244508" y="4210071"/>
            <a:ext cx="3701638" cy="707886"/>
          </a:xfrm>
          <a:prstGeom prst="rect">
            <a:avLst/>
          </a:prstGeom>
          <a:noFill/>
        </p:spPr>
        <p:txBody>
          <a:bodyPr wrap="square" rtlCol="0">
            <a:spAutoFit/>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英国のヨーロッパ再覇権</a:t>
            </a:r>
            <a:endParaRPr kumimoji="1" lang="en-US" altLang="ja-JP" sz="2000" dirty="0">
              <a:latin typeface="UD デジタル 教科書体 NK-B" panose="02020700000000000000" pitchFamily="18" charset="-128"/>
              <a:ea typeface="UD デジタル 教科書体 NK-B" panose="02020700000000000000" pitchFamily="18" charset="-128"/>
            </a:endParaRPr>
          </a:p>
          <a:p>
            <a:pPr algn="ctr"/>
            <a:r>
              <a:rPr kumimoji="1" lang="ja-JP" altLang="en-US" sz="2000" dirty="0">
                <a:latin typeface="UD デジタル 教科書体 NK-B" panose="02020700000000000000" pitchFamily="18" charset="-128"/>
                <a:ea typeface="UD デジタル 教科書体 NK-B" panose="02020700000000000000" pitchFamily="18" charset="-128"/>
              </a:rPr>
              <a:t>ハートランド中枢国ロシア打倒</a:t>
            </a:r>
          </a:p>
        </p:txBody>
      </p:sp>
      <p:pic>
        <p:nvPicPr>
          <p:cNvPr id="34" name="Picture 26" descr="トルコ | 地図に使えるフリー素材.jp">
            <a:extLst>
              <a:ext uri="{FF2B5EF4-FFF2-40B4-BE49-F238E27FC236}">
                <a16:creationId xmlns:a16="http://schemas.microsoft.com/office/drawing/2014/main" id="{1B4EB04C-0561-1EA4-E04E-E7D1CE85CB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58168" y="5762973"/>
            <a:ext cx="1068886" cy="71259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8" descr="旗 EU | アサヒ染色工芸">
            <a:extLst>
              <a:ext uri="{FF2B5EF4-FFF2-40B4-BE49-F238E27FC236}">
                <a16:creationId xmlns:a16="http://schemas.microsoft.com/office/drawing/2014/main" id="{D6B5A9B3-805A-B7CE-D637-6FAEB05098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6362" y="1607794"/>
            <a:ext cx="692499" cy="4616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0" descr="ウクライナ | 国の国旗">
            <a:extLst>
              <a:ext uri="{FF2B5EF4-FFF2-40B4-BE49-F238E27FC236}">
                <a16:creationId xmlns:a16="http://schemas.microsoft.com/office/drawing/2014/main" id="{A8534FA7-A533-BE98-E39F-AAF1A1F86F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5418" y="3276233"/>
            <a:ext cx="1517727" cy="1011818"/>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コネクタ: カギ線 36">
            <a:extLst>
              <a:ext uri="{FF2B5EF4-FFF2-40B4-BE49-F238E27FC236}">
                <a16:creationId xmlns:a16="http://schemas.microsoft.com/office/drawing/2014/main" id="{A4ABEA22-52EC-3B6C-E9BC-B3614310C60D}"/>
              </a:ext>
            </a:extLst>
          </p:cNvPr>
          <p:cNvCxnSpPr>
            <a:stCxn id="6" idx="0"/>
            <a:endCxn id="36" idx="0"/>
          </p:cNvCxnSpPr>
          <p:nvPr/>
        </p:nvCxnSpPr>
        <p:spPr>
          <a:xfrm rot="16200000" flipH="1">
            <a:off x="8612343" y="924294"/>
            <a:ext cx="1658648" cy="3045230"/>
          </a:xfrm>
          <a:prstGeom prst="bentConnector3">
            <a:avLst>
              <a:gd name="adj1" fmla="val -13782"/>
            </a:avLst>
          </a:prstGeom>
          <a:ln>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D2507F05-2A1D-3010-45F6-84E9254D15C8}"/>
              </a:ext>
            </a:extLst>
          </p:cNvPr>
          <p:cNvSpPr txBox="1"/>
          <p:nvPr/>
        </p:nvSpPr>
        <p:spPr>
          <a:xfrm>
            <a:off x="9337642" y="1114410"/>
            <a:ext cx="1805644" cy="523220"/>
          </a:xfrm>
          <a:prstGeom prst="rect">
            <a:avLst/>
          </a:prstGeom>
          <a:noFill/>
        </p:spPr>
        <p:txBody>
          <a:bodyPr wrap="square" rtlCol="0">
            <a:spAutoFit/>
          </a:bodyPr>
          <a:lstStyle/>
          <a:p>
            <a:r>
              <a:rPr kumimoji="1" lang="ja-JP" altLang="en-US" sz="1400" dirty="0">
                <a:latin typeface="BIZ UDP明朝 Medium" panose="02020500000000000000" pitchFamily="18" charset="-128"/>
                <a:ea typeface="BIZ UDP明朝 Medium" panose="02020500000000000000" pitchFamily="18" charset="-128"/>
              </a:rPr>
              <a:t>旧ポーランド王国領</a:t>
            </a:r>
            <a:endParaRPr kumimoji="1" lang="en-US" altLang="ja-JP" sz="1400" dirty="0">
              <a:latin typeface="BIZ UDP明朝 Medium" panose="02020500000000000000" pitchFamily="18" charset="-128"/>
              <a:ea typeface="BIZ UDP明朝 Medium" panose="02020500000000000000" pitchFamily="18" charset="-128"/>
            </a:endParaRPr>
          </a:p>
          <a:p>
            <a:r>
              <a:rPr kumimoji="1" lang="ja-JP" altLang="en-US" sz="1400" dirty="0">
                <a:latin typeface="BIZ UDP明朝 Medium" panose="02020500000000000000" pitchFamily="18" charset="-128"/>
                <a:ea typeface="BIZ UDP明朝 Medium" panose="02020500000000000000" pitchFamily="18" charset="-128"/>
              </a:rPr>
              <a:t>ガリシア奪還の意思</a:t>
            </a:r>
          </a:p>
        </p:txBody>
      </p:sp>
      <p:sp>
        <p:nvSpPr>
          <p:cNvPr id="39" name="テキスト ボックス 38">
            <a:extLst>
              <a:ext uri="{FF2B5EF4-FFF2-40B4-BE49-F238E27FC236}">
                <a16:creationId xmlns:a16="http://schemas.microsoft.com/office/drawing/2014/main" id="{04DECE81-9C2B-9A30-35C5-2BAAC6A2CD11}"/>
              </a:ext>
            </a:extLst>
          </p:cNvPr>
          <p:cNvSpPr txBox="1"/>
          <p:nvPr/>
        </p:nvSpPr>
        <p:spPr>
          <a:xfrm>
            <a:off x="1659338" y="881044"/>
            <a:ext cx="8873323" cy="369332"/>
          </a:xfrm>
          <a:prstGeom prst="rect">
            <a:avLst/>
          </a:prstGeom>
          <a:noFill/>
        </p:spPr>
        <p:txBody>
          <a:bodyPr wrap="square" rtlCol="0">
            <a:spAutoFit/>
          </a:bodyPr>
          <a:lstStyle/>
          <a:p>
            <a:pPr algn="ctr"/>
            <a:r>
              <a:rPr kumimoji="1" lang="ja-JP" altLang="en-US" dirty="0">
                <a:latin typeface="BIZ UDP明朝 Medium" panose="02020500000000000000" pitchFamily="18" charset="-128"/>
                <a:ea typeface="BIZ UDP明朝 Medium" panose="02020500000000000000" pitchFamily="18" charset="-128"/>
              </a:rPr>
              <a:t>第二次世界大戦を髣髴とさせる面々～ポーランドが使嗾されるか？</a:t>
            </a:r>
          </a:p>
        </p:txBody>
      </p:sp>
      <p:sp>
        <p:nvSpPr>
          <p:cNvPr id="40" name="テキスト ボックス 39">
            <a:extLst>
              <a:ext uri="{FF2B5EF4-FFF2-40B4-BE49-F238E27FC236}">
                <a16:creationId xmlns:a16="http://schemas.microsoft.com/office/drawing/2014/main" id="{20AE52AD-4F13-14CD-69AA-692A8A531187}"/>
              </a:ext>
            </a:extLst>
          </p:cNvPr>
          <p:cNvSpPr txBox="1"/>
          <p:nvPr/>
        </p:nvSpPr>
        <p:spPr>
          <a:xfrm>
            <a:off x="1000550" y="6488668"/>
            <a:ext cx="2018371" cy="369332"/>
          </a:xfrm>
          <a:prstGeom prst="rect">
            <a:avLst/>
          </a:prstGeom>
          <a:noFill/>
        </p:spPr>
        <p:txBody>
          <a:bodyPr wrap="square" rtlCol="0">
            <a:spAutoFit/>
          </a:bodyPr>
          <a:lstStyle/>
          <a:p>
            <a:r>
              <a:rPr kumimoji="1" lang="ja-JP" altLang="en-US" dirty="0"/>
              <a:t>ボスポラス海峡</a:t>
            </a:r>
          </a:p>
        </p:txBody>
      </p:sp>
    </p:spTree>
    <p:extLst>
      <p:ext uri="{BB962C8B-B14F-4D97-AF65-F5344CB8AC3E}">
        <p14:creationId xmlns:p14="http://schemas.microsoft.com/office/powerpoint/2010/main" val="3948490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41981A3A-F19D-4DC4-8751-F5B863BBF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547" y="463388"/>
            <a:ext cx="8785347" cy="613426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ガリツィア地方とブレジンスキー家</a:t>
            </a:r>
          </a:p>
        </p:txBody>
      </p:sp>
      <p:pic>
        <p:nvPicPr>
          <p:cNvPr id="2050" name="Picture 2" descr="ズビグネフ・ブレジンスキーの写真・画像 検索結果 [1] 画像数26枚 | 壁紙.com さん">
            <a:extLst>
              <a:ext uri="{FF2B5EF4-FFF2-40B4-BE49-F238E27FC236}">
                <a16:creationId xmlns:a16="http://schemas.microsoft.com/office/drawing/2014/main" id="{40D035FA-54AB-003F-AC05-4226F3AF6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91" y="2713483"/>
            <a:ext cx="1431033" cy="143103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298AA18-9147-F27A-AB7B-3995F04FE251}"/>
              </a:ext>
            </a:extLst>
          </p:cNvPr>
          <p:cNvSpPr txBox="1"/>
          <p:nvPr/>
        </p:nvSpPr>
        <p:spPr>
          <a:xfrm>
            <a:off x="46113" y="4088565"/>
            <a:ext cx="1544957"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親父ブレジンスキー</a:t>
            </a:r>
            <a:endParaRPr kumimoji="1" lang="ja-JP" altLang="en-US" sz="1200" dirty="0">
              <a:latin typeface="BIZ UDPゴシック" panose="020B0400000000000000" pitchFamily="50" charset="-128"/>
              <a:ea typeface="BIZ UDPゴシック" panose="020B0400000000000000" pitchFamily="50" charset="-128"/>
            </a:endParaRPr>
          </a:p>
        </p:txBody>
      </p:sp>
      <p:pic>
        <p:nvPicPr>
          <p:cNvPr id="2052" name="Picture 4" descr="Mark Brzezinski - Simple English Wikipedia, the free encyclopedia">
            <a:extLst>
              <a:ext uri="{FF2B5EF4-FFF2-40B4-BE49-F238E27FC236}">
                <a16:creationId xmlns:a16="http://schemas.microsoft.com/office/drawing/2014/main" id="{39A79108-E4A7-D1BD-BDB4-7515D5B98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90" y="524583"/>
            <a:ext cx="1431032" cy="178879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91C3A8-AECC-68B3-4865-80576D50B5AB}"/>
              </a:ext>
            </a:extLst>
          </p:cNvPr>
          <p:cNvSpPr txBox="1"/>
          <p:nvPr/>
        </p:nvSpPr>
        <p:spPr>
          <a:xfrm>
            <a:off x="63795" y="2258159"/>
            <a:ext cx="1558622" cy="430887"/>
          </a:xfrm>
          <a:prstGeom prst="rect">
            <a:avLst/>
          </a:prstGeom>
          <a:noFill/>
        </p:spPr>
        <p:txBody>
          <a:bodyPr wrap="square" rtlCol="0">
            <a:spAutoFit/>
          </a:bodyPr>
          <a:lstStyle/>
          <a:p>
            <a:pPr algn="ctr"/>
            <a:r>
              <a:rPr lang="ja-JP" altLang="en-US" sz="1100" dirty="0">
                <a:latin typeface="BIZ UDPゴシック" panose="020B0400000000000000" pitchFamily="50" charset="-128"/>
                <a:ea typeface="BIZ UDPゴシック" panose="020B0400000000000000" pitchFamily="50" charset="-128"/>
              </a:rPr>
              <a:t>マーク・ブレジンスキー</a:t>
            </a:r>
            <a:endParaRPr lang="en-US" altLang="ja-JP" sz="1100" dirty="0">
              <a:latin typeface="BIZ UDPゴシック" panose="020B0400000000000000" pitchFamily="50" charset="-128"/>
              <a:ea typeface="BIZ UDPゴシック" panose="020B0400000000000000" pitchFamily="50" charset="-128"/>
            </a:endParaRPr>
          </a:p>
          <a:p>
            <a:pPr algn="ctr"/>
            <a:r>
              <a:rPr kumimoji="1" lang="ja-JP" altLang="en-US" sz="1100" dirty="0">
                <a:latin typeface="BIZ UDPゴシック" panose="020B0400000000000000" pitchFamily="50" charset="-128"/>
                <a:ea typeface="BIZ UDPゴシック" panose="020B0400000000000000" pitchFamily="50" charset="-128"/>
              </a:rPr>
              <a:t>米ポーランド大使</a:t>
            </a:r>
          </a:p>
        </p:txBody>
      </p:sp>
      <p:cxnSp>
        <p:nvCxnSpPr>
          <p:cNvPr id="7" name="直線矢印コネクタ 6">
            <a:extLst>
              <a:ext uri="{FF2B5EF4-FFF2-40B4-BE49-F238E27FC236}">
                <a16:creationId xmlns:a16="http://schemas.microsoft.com/office/drawing/2014/main" id="{62C35A41-4CF3-400A-B70E-100C2A0AD07D}"/>
              </a:ext>
            </a:extLst>
          </p:cNvPr>
          <p:cNvCxnSpPr>
            <a:cxnSpLocks/>
          </p:cNvCxnSpPr>
          <p:nvPr/>
        </p:nvCxnSpPr>
        <p:spPr>
          <a:xfrm>
            <a:off x="1558622" y="1721097"/>
            <a:ext cx="460301" cy="0"/>
          </a:xfrm>
          <a:prstGeom prst="straightConnector1">
            <a:avLst/>
          </a:prstGeom>
          <a:ln w="571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C67C73A8-4305-9494-85BB-05479987701A}"/>
              </a:ext>
            </a:extLst>
          </p:cNvPr>
          <p:cNvCxnSpPr>
            <a:cxnSpLocks/>
          </p:cNvCxnSpPr>
          <p:nvPr/>
        </p:nvCxnSpPr>
        <p:spPr>
          <a:xfrm flipV="1">
            <a:off x="1591070" y="2986692"/>
            <a:ext cx="1966942" cy="442307"/>
          </a:xfrm>
          <a:prstGeom prst="straightConnector1">
            <a:avLst/>
          </a:prstGeom>
          <a:ln w="571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54" name="Picture 6" descr="ブリンケン次期国務長官、バイデン氏との絆が強み - WSJ">
            <a:extLst>
              <a:ext uri="{FF2B5EF4-FFF2-40B4-BE49-F238E27FC236}">
                <a16:creationId xmlns:a16="http://schemas.microsoft.com/office/drawing/2014/main" id="{BBC07137-38C9-334B-6C3C-995E36F8E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8650" y="750853"/>
            <a:ext cx="1492593" cy="149259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1BDAAD9-77E0-DB45-4294-1E4C90A1D048}"/>
              </a:ext>
            </a:extLst>
          </p:cNvPr>
          <p:cNvSpPr txBox="1"/>
          <p:nvPr/>
        </p:nvSpPr>
        <p:spPr>
          <a:xfrm>
            <a:off x="10505788" y="2193393"/>
            <a:ext cx="1558622" cy="430887"/>
          </a:xfrm>
          <a:prstGeom prst="rect">
            <a:avLst/>
          </a:prstGeom>
          <a:noFill/>
        </p:spPr>
        <p:txBody>
          <a:bodyPr wrap="square" rtlCol="0">
            <a:spAutoFit/>
          </a:bodyPr>
          <a:lstStyle/>
          <a:p>
            <a:pPr algn="ctr"/>
            <a:r>
              <a:rPr lang="ja-JP" altLang="en-US" sz="1100" dirty="0">
                <a:latin typeface="BIZ UDPゴシック" panose="020B0400000000000000" pitchFamily="50" charset="-128"/>
                <a:ea typeface="BIZ UDPゴシック" panose="020B0400000000000000" pitchFamily="50" charset="-128"/>
              </a:rPr>
              <a:t>アントニー・ブリンケン</a:t>
            </a:r>
            <a:endParaRPr lang="en-US" altLang="ja-JP" sz="1100" dirty="0">
              <a:latin typeface="BIZ UDPゴシック" panose="020B0400000000000000" pitchFamily="50" charset="-128"/>
              <a:ea typeface="BIZ UDPゴシック" panose="020B0400000000000000" pitchFamily="50" charset="-128"/>
            </a:endParaRPr>
          </a:p>
          <a:p>
            <a:pPr algn="ctr"/>
            <a:r>
              <a:rPr kumimoji="1" lang="ja-JP" altLang="en-US" sz="1100" dirty="0">
                <a:latin typeface="BIZ UDPゴシック" panose="020B0400000000000000" pitchFamily="50" charset="-128"/>
                <a:ea typeface="BIZ UDPゴシック" panose="020B0400000000000000" pitchFamily="50" charset="-128"/>
              </a:rPr>
              <a:t>米国務長官</a:t>
            </a:r>
          </a:p>
        </p:txBody>
      </p:sp>
      <p:sp>
        <p:nvSpPr>
          <p:cNvPr id="13" name="テキスト ボックス 12">
            <a:extLst>
              <a:ext uri="{FF2B5EF4-FFF2-40B4-BE49-F238E27FC236}">
                <a16:creationId xmlns:a16="http://schemas.microsoft.com/office/drawing/2014/main" id="{414D8624-052D-092A-6F10-857E174B3E72}"/>
              </a:ext>
            </a:extLst>
          </p:cNvPr>
          <p:cNvSpPr txBox="1"/>
          <p:nvPr/>
        </p:nvSpPr>
        <p:spPr>
          <a:xfrm>
            <a:off x="10521265" y="524583"/>
            <a:ext cx="1558622" cy="261610"/>
          </a:xfrm>
          <a:prstGeom prst="rect">
            <a:avLst/>
          </a:prstGeom>
          <a:noFill/>
        </p:spPr>
        <p:txBody>
          <a:bodyPr wrap="square" rtlCol="0">
            <a:spAutoFit/>
          </a:bodyPr>
          <a:lstStyle/>
          <a:p>
            <a:pPr algn="ctr"/>
            <a:r>
              <a:rPr lang="ja-JP" altLang="en-US" sz="1100" dirty="0">
                <a:latin typeface="BIZ UDPゴシック" panose="020B0400000000000000" pitchFamily="50" charset="-128"/>
                <a:ea typeface="BIZ UDPゴシック" panose="020B0400000000000000" pitchFamily="50" charset="-128"/>
              </a:rPr>
              <a:t>祖父モリス・ブリンケン</a:t>
            </a:r>
            <a:endParaRPr kumimoji="1" lang="ja-JP" altLang="en-US" sz="1100" dirty="0">
              <a:latin typeface="BIZ UDPゴシック" panose="020B0400000000000000" pitchFamily="50" charset="-128"/>
              <a:ea typeface="BIZ UDPゴシック" panose="020B0400000000000000" pitchFamily="50" charset="-128"/>
            </a:endParaRPr>
          </a:p>
        </p:txBody>
      </p:sp>
      <p:cxnSp>
        <p:nvCxnSpPr>
          <p:cNvPr id="16" name="直線矢印コネクタ 15">
            <a:extLst>
              <a:ext uri="{FF2B5EF4-FFF2-40B4-BE49-F238E27FC236}">
                <a16:creationId xmlns:a16="http://schemas.microsoft.com/office/drawing/2014/main" id="{CD810D28-3F9A-2160-4230-5C91488C9E97}"/>
              </a:ext>
            </a:extLst>
          </p:cNvPr>
          <p:cNvCxnSpPr>
            <a:cxnSpLocks/>
            <a:stCxn id="13" idx="1"/>
          </p:cNvCxnSpPr>
          <p:nvPr/>
        </p:nvCxnSpPr>
        <p:spPr>
          <a:xfrm flipH="1">
            <a:off x="7689669" y="655388"/>
            <a:ext cx="2831596" cy="2244120"/>
          </a:xfrm>
          <a:prstGeom prst="straightConnector1">
            <a:avLst/>
          </a:prstGeom>
          <a:ln w="571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E17AFA0-E993-BC9A-5BC9-99326708F0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0930" y="2670940"/>
            <a:ext cx="1463479" cy="182934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9A390EE-DDDD-F973-1F07-7A279388CF1D}"/>
              </a:ext>
            </a:extLst>
          </p:cNvPr>
          <p:cNvSpPr txBox="1"/>
          <p:nvPr/>
        </p:nvSpPr>
        <p:spPr>
          <a:xfrm>
            <a:off x="10600930" y="4441350"/>
            <a:ext cx="1558622" cy="600164"/>
          </a:xfrm>
          <a:prstGeom prst="rect">
            <a:avLst/>
          </a:prstGeom>
          <a:noFill/>
        </p:spPr>
        <p:txBody>
          <a:bodyPr wrap="square" rtlCol="0">
            <a:spAutoFit/>
          </a:bodyPr>
          <a:lstStyle/>
          <a:p>
            <a:pPr algn="ctr"/>
            <a:r>
              <a:rPr lang="ja-JP" altLang="en-US" sz="1100" dirty="0">
                <a:latin typeface="BIZ UDPゴシック" panose="020B0400000000000000" pitchFamily="50" charset="-128"/>
                <a:ea typeface="BIZ UDPゴシック" panose="020B0400000000000000" pitchFamily="50" charset="-128"/>
              </a:rPr>
              <a:t>ビクトリア・ヌーランド</a:t>
            </a:r>
            <a:endParaRPr lang="en-US" altLang="ja-JP" sz="1100" dirty="0">
              <a:latin typeface="BIZ UDPゴシック" panose="020B0400000000000000" pitchFamily="50" charset="-128"/>
              <a:ea typeface="BIZ UDPゴシック" panose="020B0400000000000000" pitchFamily="50" charset="-128"/>
            </a:endParaRPr>
          </a:p>
          <a:p>
            <a:pPr algn="ctr"/>
            <a:r>
              <a:rPr kumimoji="1" lang="ja-JP" altLang="en-US" sz="1100" dirty="0">
                <a:latin typeface="BIZ UDPゴシック" panose="020B0400000000000000" pitchFamily="50" charset="-128"/>
                <a:ea typeface="BIZ UDPゴシック" panose="020B0400000000000000" pitchFamily="50" charset="-128"/>
              </a:rPr>
              <a:t>米国務副長官代行</a:t>
            </a:r>
            <a:endParaRPr kumimoji="1" lang="en-US" altLang="ja-JP" sz="1100" dirty="0">
              <a:latin typeface="BIZ UDPゴシック" panose="020B0400000000000000" pitchFamily="50" charset="-128"/>
              <a:ea typeface="BIZ UDPゴシック" panose="020B0400000000000000" pitchFamily="50" charset="-128"/>
            </a:endParaRPr>
          </a:p>
          <a:p>
            <a:pPr algn="ctr"/>
            <a:r>
              <a:rPr lang="en-US" altLang="ja-JP" sz="1100" dirty="0">
                <a:latin typeface="BIZ UDPゴシック" panose="020B0400000000000000" pitchFamily="50" charset="-128"/>
                <a:ea typeface="BIZ UDPゴシック" panose="020B0400000000000000" pitchFamily="50" charset="-128"/>
              </a:rPr>
              <a:t>Moonie</a:t>
            </a:r>
            <a:endParaRPr kumimoji="1" lang="ja-JP" altLang="en-US" sz="1100" dirty="0">
              <a:latin typeface="BIZ UDPゴシック" panose="020B0400000000000000" pitchFamily="50" charset="-128"/>
              <a:ea typeface="BIZ UDPゴシック" panose="020B0400000000000000" pitchFamily="50" charset="-128"/>
            </a:endParaRPr>
          </a:p>
        </p:txBody>
      </p:sp>
      <p:cxnSp>
        <p:nvCxnSpPr>
          <p:cNvPr id="9" name="直線矢印コネクタ 8">
            <a:extLst>
              <a:ext uri="{FF2B5EF4-FFF2-40B4-BE49-F238E27FC236}">
                <a16:creationId xmlns:a16="http://schemas.microsoft.com/office/drawing/2014/main" id="{0FB0D88F-14A9-000E-B93C-BEB7871C345C}"/>
              </a:ext>
            </a:extLst>
          </p:cNvPr>
          <p:cNvCxnSpPr>
            <a:cxnSpLocks/>
          </p:cNvCxnSpPr>
          <p:nvPr/>
        </p:nvCxnSpPr>
        <p:spPr>
          <a:xfrm flipH="1" flipV="1">
            <a:off x="7689669" y="3242621"/>
            <a:ext cx="2911261" cy="1471966"/>
          </a:xfrm>
          <a:prstGeom prst="straightConnector1">
            <a:avLst/>
          </a:prstGeom>
          <a:ln w="571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0A43442-AB3C-D23D-65A3-5C7D5D7D24DA}"/>
              </a:ext>
            </a:extLst>
          </p:cNvPr>
          <p:cNvSpPr txBox="1"/>
          <p:nvPr/>
        </p:nvSpPr>
        <p:spPr>
          <a:xfrm>
            <a:off x="10545635" y="6024799"/>
            <a:ext cx="1558622" cy="430887"/>
          </a:xfrm>
          <a:prstGeom prst="rect">
            <a:avLst/>
          </a:prstGeom>
          <a:noFill/>
        </p:spPr>
        <p:txBody>
          <a:bodyPr wrap="square" rtlCol="0">
            <a:spAutoFit/>
          </a:bodyPr>
          <a:lstStyle/>
          <a:p>
            <a:pPr algn="ctr"/>
            <a:r>
              <a:rPr lang="ja-JP" altLang="en-US" sz="1100" dirty="0">
                <a:latin typeface="BIZ UDPゴシック" panose="020B0400000000000000" pitchFamily="50" charset="-128"/>
                <a:ea typeface="BIZ UDPゴシック" panose="020B0400000000000000" pitchFamily="50" charset="-128"/>
              </a:rPr>
              <a:t>ジョー・バイデン</a:t>
            </a:r>
            <a:endParaRPr lang="en-US" altLang="ja-JP" sz="1100" dirty="0">
              <a:latin typeface="BIZ UDPゴシック" panose="020B0400000000000000" pitchFamily="50" charset="-128"/>
              <a:ea typeface="BIZ UDPゴシック" panose="020B0400000000000000" pitchFamily="50" charset="-128"/>
            </a:endParaRPr>
          </a:p>
          <a:p>
            <a:pPr algn="ctr"/>
            <a:r>
              <a:rPr lang="ja-JP" altLang="en-US" sz="1100" dirty="0">
                <a:latin typeface="BIZ UDPゴシック" panose="020B0400000000000000" pitchFamily="50" charset="-128"/>
                <a:ea typeface="BIZ UDPゴシック" panose="020B0400000000000000" pitchFamily="50" charset="-128"/>
              </a:rPr>
              <a:t>ハンター・バイデン</a:t>
            </a:r>
            <a:endParaRPr kumimoji="1" lang="ja-JP" altLang="en-US" sz="1100" dirty="0">
              <a:latin typeface="BIZ UDPゴシック" panose="020B0400000000000000" pitchFamily="50" charset="-128"/>
              <a:ea typeface="BIZ UDPゴシック" panose="020B0400000000000000" pitchFamily="50" charset="-128"/>
            </a:endParaRPr>
          </a:p>
        </p:txBody>
      </p:sp>
      <p:pic>
        <p:nvPicPr>
          <p:cNvPr id="1030" name="Picture 6" descr="バイデン氏次男、銃不正購入の罪で起訴 米大統領再選へ痛手｜【西日本新聞me】 さん">
            <a:extLst>
              <a:ext uri="{FF2B5EF4-FFF2-40B4-BE49-F238E27FC236}">
                <a16:creationId xmlns:a16="http://schemas.microsoft.com/office/drawing/2014/main" id="{3BA8E962-0888-1599-0779-C027226ADE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78650" y="5041514"/>
            <a:ext cx="1501237" cy="9990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mazon.co.jp: ガリツィアのユダヤ人(新装版): ポーランド人とウクライナ人のはざまで : 野村 真理: 本">
            <a:extLst>
              <a:ext uri="{FF2B5EF4-FFF2-40B4-BE49-F238E27FC236}">
                <a16:creationId xmlns:a16="http://schemas.microsoft.com/office/drawing/2014/main" id="{464210D1-94FA-DE0D-92E5-8786365C08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004" y="4418793"/>
            <a:ext cx="1472313" cy="20970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743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latin typeface="BIZ UDPゴシック" panose="020B0400000000000000" pitchFamily="50" charset="-128"/>
                <a:ea typeface="BIZ UDPゴシック" panose="020B0400000000000000" pitchFamily="50" charset="-128"/>
              </a:rPr>
              <a:t>REPORT ON THE BIDEN LAPTOP</a:t>
            </a:r>
          </a:p>
        </p:txBody>
      </p:sp>
      <p:pic>
        <p:nvPicPr>
          <p:cNvPr id="6" name="図 5">
            <a:extLst>
              <a:ext uri="{FF2B5EF4-FFF2-40B4-BE49-F238E27FC236}">
                <a16:creationId xmlns:a16="http://schemas.microsoft.com/office/drawing/2014/main" id="{D7380E58-3291-429F-F4BA-AE86B53D73B8}"/>
              </a:ext>
            </a:extLst>
          </p:cNvPr>
          <p:cNvPicPr>
            <a:picLocks noChangeAspect="1"/>
          </p:cNvPicPr>
          <p:nvPr/>
        </p:nvPicPr>
        <p:blipFill>
          <a:blip r:embed="rId2"/>
          <a:stretch>
            <a:fillRect/>
          </a:stretch>
        </p:blipFill>
        <p:spPr>
          <a:xfrm>
            <a:off x="234334" y="478971"/>
            <a:ext cx="4845665" cy="6283547"/>
          </a:xfrm>
          <a:prstGeom prst="rect">
            <a:avLst/>
          </a:prstGeom>
        </p:spPr>
      </p:pic>
      <p:pic>
        <p:nvPicPr>
          <p:cNvPr id="10" name="図 9">
            <a:extLst>
              <a:ext uri="{FF2B5EF4-FFF2-40B4-BE49-F238E27FC236}">
                <a16:creationId xmlns:a16="http://schemas.microsoft.com/office/drawing/2014/main" id="{54CD4EA7-3840-5BA2-8BD9-C4009AF898C9}"/>
              </a:ext>
            </a:extLst>
          </p:cNvPr>
          <p:cNvPicPr>
            <a:picLocks noChangeAspect="1"/>
          </p:cNvPicPr>
          <p:nvPr/>
        </p:nvPicPr>
        <p:blipFill>
          <a:blip r:embed="rId3"/>
          <a:stretch>
            <a:fillRect/>
          </a:stretch>
        </p:blipFill>
        <p:spPr>
          <a:xfrm>
            <a:off x="5079999" y="661286"/>
            <a:ext cx="6917267" cy="5542211"/>
          </a:xfrm>
          <a:prstGeom prst="rect">
            <a:avLst/>
          </a:prstGeom>
        </p:spPr>
      </p:pic>
      <p:sp>
        <p:nvSpPr>
          <p:cNvPr id="13" name="テキスト ボックス 12">
            <a:extLst>
              <a:ext uri="{FF2B5EF4-FFF2-40B4-BE49-F238E27FC236}">
                <a16:creationId xmlns:a16="http://schemas.microsoft.com/office/drawing/2014/main" id="{69508DAB-BE05-50AB-F5D0-3AEF9AA956B3}"/>
              </a:ext>
            </a:extLst>
          </p:cNvPr>
          <p:cNvSpPr txBox="1"/>
          <p:nvPr/>
        </p:nvSpPr>
        <p:spPr>
          <a:xfrm>
            <a:off x="5079998" y="6282952"/>
            <a:ext cx="6917267" cy="400110"/>
          </a:xfrm>
          <a:prstGeom prst="rect">
            <a:avLst/>
          </a:prstGeom>
          <a:noFill/>
        </p:spPr>
        <p:txBody>
          <a:bodyPr wrap="square">
            <a:spAutoFit/>
          </a:bodyPr>
          <a:lstStyle/>
          <a:p>
            <a:pPr algn="ctr"/>
            <a:r>
              <a:rPr lang="en-US" altLang="ja-JP" sz="2000" b="1" dirty="0">
                <a:solidFill>
                  <a:srgbClr val="C00000"/>
                </a:solidFill>
                <a:latin typeface="BIZ UDPゴシック" panose="020B0400000000000000" pitchFamily="50" charset="-128"/>
                <a:ea typeface="BIZ UDPゴシック" panose="020B0400000000000000" pitchFamily="50" charset="-128"/>
              </a:rPr>
              <a:t>https://marcopolousa.org/bidenlaptopreport/</a:t>
            </a:r>
            <a:endParaRPr lang="ja-JP" altLang="en-US" sz="2000" b="1" dirty="0">
              <a:solidFill>
                <a:srgbClr val="C00000"/>
              </a:solidFill>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61E6F4FB-DED5-799C-8605-DB0182D18D44}"/>
              </a:ext>
            </a:extLst>
          </p:cNvPr>
          <p:cNvSpPr txBox="1"/>
          <p:nvPr/>
        </p:nvSpPr>
        <p:spPr>
          <a:xfrm rot="20507944">
            <a:off x="753718" y="3643471"/>
            <a:ext cx="3097443" cy="923330"/>
          </a:xfrm>
          <a:prstGeom prst="rect">
            <a:avLst/>
          </a:prstGeom>
          <a:noFill/>
        </p:spPr>
        <p:txBody>
          <a:bodyPr wrap="square" rtlCol="0">
            <a:spAutoFit/>
          </a:bodyPr>
          <a:lstStyle/>
          <a:p>
            <a:pPr algn="ctr"/>
            <a:r>
              <a:rPr kumimoji="1" lang="en-US" altLang="ja-JP" dirty="0">
                <a:solidFill>
                  <a:srgbClr val="C00000"/>
                </a:solidFill>
                <a:latin typeface="BIZ UDPゴシック" panose="020B0400000000000000" pitchFamily="50" charset="-128"/>
                <a:ea typeface="BIZ UDPゴシック" panose="020B0400000000000000" pitchFamily="50" charset="-128"/>
              </a:rPr>
              <a:t>644</a:t>
            </a:r>
            <a:r>
              <a:rPr kumimoji="1" lang="ja-JP" altLang="en-US" dirty="0">
                <a:solidFill>
                  <a:srgbClr val="C00000"/>
                </a:solidFill>
                <a:latin typeface="BIZ UDPゴシック" panose="020B0400000000000000" pitchFamily="50" charset="-128"/>
                <a:ea typeface="BIZ UDPゴシック" panose="020B0400000000000000" pitchFamily="50" charset="-128"/>
              </a:rPr>
              <a:t>ページの大作です～</a:t>
            </a:r>
            <a:endParaRPr kumimoji="1" lang="en-US" altLang="ja-JP" dirty="0">
              <a:solidFill>
                <a:srgbClr val="C00000"/>
              </a:solidFill>
              <a:latin typeface="BIZ UDPゴシック" panose="020B0400000000000000" pitchFamily="50" charset="-128"/>
              <a:ea typeface="BIZ UDPゴシック" panose="020B0400000000000000" pitchFamily="50" charset="-128"/>
            </a:endParaRPr>
          </a:p>
          <a:p>
            <a:pPr algn="ctr"/>
            <a:endParaRPr lang="en-US" altLang="ja-JP" b="1" dirty="0">
              <a:solidFill>
                <a:srgbClr val="C00000"/>
              </a:solidFill>
              <a:latin typeface="BIZ UDPゴシック" panose="020B0400000000000000" pitchFamily="50" charset="-128"/>
              <a:ea typeface="BIZ UDPゴシック" panose="020B0400000000000000" pitchFamily="50" charset="-128"/>
            </a:endParaRPr>
          </a:p>
          <a:p>
            <a:pPr algn="ctr"/>
            <a:r>
              <a:rPr kumimoji="1" lang="ja-JP" altLang="en-US" b="1" dirty="0">
                <a:solidFill>
                  <a:srgbClr val="FF0000"/>
                </a:solidFill>
                <a:latin typeface="BIZ UDPゴシック" panose="020B0400000000000000" pitchFamily="50" charset="-128"/>
                <a:ea typeface="BIZ UDPゴシック" panose="020B0400000000000000" pitchFamily="50" charset="-128"/>
              </a:rPr>
              <a:t>閲覧注意</a:t>
            </a:r>
            <a:r>
              <a:rPr kumimoji="1" lang="ja-JP" altLang="en-US" dirty="0">
                <a:solidFill>
                  <a:srgbClr val="C00000"/>
                </a:solidFill>
                <a:latin typeface="BIZ UDPゴシック" panose="020B0400000000000000" pitchFamily="50" charset="-128"/>
                <a:ea typeface="BIZ UDPゴシック" panose="020B0400000000000000" pitchFamily="50" charset="-128"/>
              </a:rPr>
              <a:t>！</a:t>
            </a:r>
          </a:p>
        </p:txBody>
      </p:sp>
      <p:pic>
        <p:nvPicPr>
          <p:cNvPr id="1026" name="Picture 2">
            <a:extLst>
              <a:ext uri="{FF2B5EF4-FFF2-40B4-BE49-F238E27FC236}">
                <a16:creationId xmlns:a16="http://schemas.microsoft.com/office/drawing/2014/main" id="{E4BF0580-2E20-0285-4CDA-BCB38551B7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548" y="3774228"/>
            <a:ext cx="1253219" cy="125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4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画像">
            <a:extLst>
              <a:ext uri="{FF2B5EF4-FFF2-40B4-BE49-F238E27FC236}">
                <a16:creationId xmlns:a16="http://schemas.microsoft.com/office/drawing/2014/main" id="{556EA166-4CA5-65C9-E158-6C66334AF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091" y="453610"/>
            <a:ext cx="4745151" cy="613193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世界銀行による購買力平価</a:t>
            </a:r>
            <a:r>
              <a:rPr lang="en-US" altLang="ja-JP" sz="2400" b="1" dirty="0">
                <a:latin typeface="BIZ UDPゴシック" panose="020B0400000000000000" pitchFamily="50" charset="-128"/>
                <a:ea typeface="BIZ UDPゴシック" panose="020B0400000000000000" pitchFamily="50" charset="-128"/>
              </a:rPr>
              <a:t>GDP</a:t>
            </a:r>
            <a:r>
              <a:rPr lang="ja-JP" altLang="en-US" sz="2400" b="1" dirty="0">
                <a:latin typeface="BIZ UDPゴシック" panose="020B0400000000000000" pitchFamily="50" charset="-128"/>
                <a:ea typeface="BIZ UDPゴシック" panose="020B0400000000000000" pitchFamily="50" charset="-128"/>
              </a:rPr>
              <a:t>評価</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D60C6DFE-FFCC-21AE-14C6-BF80583B3D64}"/>
              </a:ext>
            </a:extLst>
          </p:cNvPr>
          <p:cNvSpPr txBox="1"/>
          <p:nvPr/>
        </p:nvSpPr>
        <p:spPr>
          <a:xfrm>
            <a:off x="637027" y="670079"/>
            <a:ext cx="6104744" cy="923330"/>
          </a:xfrm>
          <a:prstGeom prst="rect">
            <a:avLst/>
          </a:prstGeom>
          <a:noFill/>
        </p:spPr>
        <p:txBody>
          <a:bodyPr wrap="square">
            <a:spAutoFit/>
          </a:bodyPr>
          <a:lstStyle/>
          <a:p>
            <a:r>
              <a:rPr lang="en-US" altLang="ja-JP" b="0" i="0" dirty="0">
                <a:solidFill>
                  <a:srgbClr val="000000"/>
                </a:solidFill>
                <a:effectLst/>
                <a:latin typeface="Microsoft YaHei" panose="020B0503020204020204" pitchFamily="34" charset="-122"/>
                <a:ea typeface="Microsoft YaHei" panose="020B0503020204020204" pitchFamily="34" charset="-122"/>
              </a:rPr>
              <a:t>GDP</a:t>
            </a:r>
            <a:r>
              <a:rPr lang="ja-JP" altLang="en-US" b="0" i="0" dirty="0">
                <a:solidFill>
                  <a:srgbClr val="000000"/>
                </a:solidFill>
                <a:effectLst/>
                <a:latin typeface="Microsoft YaHei" panose="020B0503020204020204" pitchFamily="34" charset="-122"/>
                <a:ea typeface="Microsoft YaHei" panose="020B0503020204020204" pitchFamily="34" charset="-122"/>
              </a:rPr>
              <a:t>に関するデータは世界銀行および国際通貨基金によって購買力平価に基づいて算出された数値。</a:t>
            </a:r>
            <a:endParaRPr lang="en-US" altLang="ja-JP" b="0" i="0" dirty="0">
              <a:solidFill>
                <a:srgbClr val="000000"/>
              </a:solidFill>
              <a:effectLst/>
              <a:latin typeface="Microsoft YaHei" panose="020B0503020204020204" pitchFamily="34" charset="-122"/>
              <a:ea typeface="Microsoft YaHei" panose="020B0503020204020204" pitchFamily="34" charset="-122"/>
            </a:endParaRPr>
          </a:p>
          <a:p>
            <a:r>
              <a:rPr lang="ja-JP" altLang="en-US" b="0" i="0" dirty="0">
                <a:solidFill>
                  <a:srgbClr val="000000"/>
                </a:solidFill>
                <a:effectLst/>
                <a:latin typeface="Microsoft YaHei" panose="020B0503020204020204" pitchFamily="34" charset="-122"/>
                <a:ea typeface="Microsoft YaHei" panose="020B0503020204020204" pitchFamily="34" charset="-122"/>
              </a:rPr>
              <a:t>購買力平価は米ドルで算出。日本は</a:t>
            </a:r>
            <a:r>
              <a:rPr lang="en-US" altLang="ja-JP" b="0" i="0" dirty="0">
                <a:solidFill>
                  <a:srgbClr val="000000"/>
                </a:solidFill>
                <a:effectLst/>
                <a:latin typeface="Microsoft YaHei" panose="020B0503020204020204" pitchFamily="34" charset="-122"/>
                <a:ea typeface="Microsoft YaHei" panose="020B0503020204020204" pitchFamily="34" charset="-122"/>
              </a:rPr>
              <a:t>5</a:t>
            </a:r>
            <a:r>
              <a:rPr lang="ja-JP" altLang="en-US" b="0" i="0" dirty="0">
                <a:solidFill>
                  <a:srgbClr val="000000"/>
                </a:solidFill>
                <a:effectLst/>
                <a:latin typeface="Microsoft YaHei" panose="020B0503020204020204" pitchFamily="34" charset="-122"/>
                <a:ea typeface="Microsoft YaHei" panose="020B0503020204020204" pitchFamily="34" charset="-122"/>
              </a:rPr>
              <a:t>兆</a:t>
            </a:r>
            <a:r>
              <a:rPr lang="en-US" altLang="ja-JP" b="0" i="0" dirty="0">
                <a:solidFill>
                  <a:srgbClr val="000000"/>
                </a:solidFill>
                <a:effectLst/>
                <a:latin typeface="Microsoft YaHei" panose="020B0503020204020204" pitchFamily="34" charset="-122"/>
                <a:ea typeface="Microsoft YaHei" panose="020B0503020204020204" pitchFamily="34" charset="-122"/>
              </a:rPr>
              <a:t>6750</a:t>
            </a:r>
            <a:r>
              <a:rPr lang="ja-JP" altLang="en-US" b="0" i="0" dirty="0">
                <a:solidFill>
                  <a:srgbClr val="000000"/>
                </a:solidFill>
                <a:effectLst/>
                <a:latin typeface="Microsoft YaHei" panose="020B0503020204020204" pitchFamily="34" charset="-122"/>
                <a:ea typeface="Microsoft YaHei" panose="020B0503020204020204" pitchFamily="34" charset="-122"/>
              </a:rPr>
              <a:t>億ドルで</a:t>
            </a:r>
            <a:r>
              <a:rPr lang="en-US" altLang="ja-JP" b="0" i="0" dirty="0">
                <a:solidFill>
                  <a:srgbClr val="000000"/>
                </a:solidFill>
                <a:effectLst/>
                <a:latin typeface="Microsoft YaHei" panose="020B0503020204020204" pitchFamily="34" charset="-122"/>
                <a:ea typeface="Microsoft YaHei" panose="020B0503020204020204" pitchFamily="34" charset="-122"/>
              </a:rPr>
              <a:t>4</a:t>
            </a:r>
            <a:r>
              <a:rPr lang="ja-JP" altLang="en-US" b="0" i="0" dirty="0">
                <a:solidFill>
                  <a:srgbClr val="000000"/>
                </a:solidFill>
                <a:effectLst/>
                <a:latin typeface="Microsoft YaHei" panose="020B0503020204020204" pitchFamily="34" charset="-122"/>
                <a:ea typeface="Microsoft YaHei" panose="020B0503020204020204" pitchFamily="34" charset="-122"/>
              </a:rPr>
              <a:t>位。</a:t>
            </a:r>
            <a:endParaRPr lang="ja-JP" altLang="en-US" dirty="0"/>
          </a:p>
        </p:txBody>
      </p:sp>
      <p:sp>
        <p:nvSpPr>
          <p:cNvPr id="8" name="テキスト ボックス 7">
            <a:extLst>
              <a:ext uri="{FF2B5EF4-FFF2-40B4-BE49-F238E27FC236}">
                <a16:creationId xmlns:a16="http://schemas.microsoft.com/office/drawing/2014/main" id="{94B7E565-59BF-37BB-CBE8-45B208AD08CA}"/>
              </a:ext>
            </a:extLst>
          </p:cNvPr>
          <p:cNvSpPr txBox="1"/>
          <p:nvPr/>
        </p:nvSpPr>
        <p:spPr>
          <a:xfrm>
            <a:off x="3043628" y="6304557"/>
            <a:ext cx="6104744" cy="307777"/>
          </a:xfrm>
          <a:prstGeom prst="rect">
            <a:avLst/>
          </a:prstGeom>
          <a:noFill/>
        </p:spPr>
        <p:txBody>
          <a:bodyPr wrap="square">
            <a:spAutoFit/>
          </a:bodyPr>
          <a:lstStyle/>
          <a:p>
            <a:pPr algn="ctr"/>
            <a:r>
              <a:rPr lang="ja-JP" altLang="en-US" sz="1400" b="0" i="0" dirty="0">
                <a:effectLst/>
                <a:latin typeface="Amasis MT Pro Black" panose="02040A04050005020304" pitchFamily="18" charset="0"/>
              </a:rPr>
              <a:t>出典：</a:t>
            </a:r>
            <a:r>
              <a:rPr lang="en-US" altLang="ja-JP" sz="1400" b="0" i="0" dirty="0">
                <a:effectLst/>
                <a:latin typeface="Amasis MT Pro Black" panose="02040A04050005020304" pitchFamily="18" charset="0"/>
              </a:rPr>
              <a:t>World Economics</a:t>
            </a:r>
            <a:endParaRPr lang="ja-JP" altLang="en-US" sz="1400" dirty="0">
              <a:latin typeface="Amasis MT Pro Black" panose="02040A04050005020304" pitchFamily="18" charset="0"/>
            </a:endParaRPr>
          </a:p>
        </p:txBody>
      </p:sp>
      <p:pic>
        <p:nvPicPr>
          <p:cNvPr id="5122" name="Picture 2" descr="画像">
            <a:extLst>
              <a:ext uri="{FF2B5EF4-FFF2-40B4-BE49-F238E27FC236}">
                <a16:creationId xmlns:a16="http://schemas.microsoft.com/office/drawing/2014/main" id="{E707AD50-3BA7-F141-FF5B-C77DEC646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46" y="1788037"/>
            <a:ext cx="3518893" cy="45472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画像">
            <a:extLst>
              <a:ext uri="{FF2B5EF4-FFF2-40B4-BE49-F238E27FC236}">
                <a16:creationId xmlns:a16="http://schemas.microsoft.com/office/drawing/2014/main" id="{0738B55F-4767-7326-9A28-02D294E3CD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787" y="1813809"/>
            <a:ext cx="3498949" cy="452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95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9A6642A9-AC7B-517B-05B0-ECB877A8E494}"/>
              </a:ext>
            </a:extLst>
          </p:cNvPr>
          <p:cNvPicPr>
            <a:picLocks noChangeAspect="1"/>
          </p:cNvPicPr>
          <p:nvPr/>
        </p:nvPicPr>
        <p:blipFill>
          <a:blip r:embed="rId2"/>
          <a:stretch>
            <a:fillRect/>
          </a:stretch>
        </p:blipFill>
        <p:spPr>
          <a:xfrm>
            <a:off x="767710" y="9236"/>
            <a:ext cx="10656579" cy="6858000"/>
          </a:xfrm>
          <a:prstGeom prst="rect">
            <a:avLst/>
          </a:prstGeom>
        </p:spPr>
      </p:pic>
      <p:sp>
        <p:nvSpPr>
          <p:cNvPr id="3" name="テキスト ボックス 2">
            <a:extLst>
              <a:ext uri="{FF2B5EF4-FFF2-40B4-BE49-F238E27FC236}">
                <a16:creationId xmlns:a16="http://schemas.microsoft.com/office/drawing/2014/main" id="{C82D7990-C065-44C9-8965-B536071BDC41}"/>
              </a:ext>
            </a:extLst>
          </p:cNvPr>
          <p:cNvSpPr txBox="1"/>
          <p:nvPr/>
        </p:nvSpPr>
        <p:spPr>
          <a:xfrm>
            <a:off x="5437823" y="5439226"/>
            <a:ext cx="5457174" cy="830997"/>
          </a:xfrm>
          <a:prstGeom prst="rect">
            <a:avLst/>
          </a:prstGeom>
          <a:noFill/>
        </p:spPr>
        <p:txBody>
          <a:bodyPr wrap="square">
            <a:spAutoFit/>
          </a:bodyPr>
          <a:lstStyle/>
          <a:p>
            <a:pPr algn="ctr"/>
            <a:r>
              <a:rPr lang="en-US" altLang="ja-JP" sz="2400" b="1" i="0" dirty="0">
                <a:effectLst/>
                <a:latin typeface="Amasis MT Pro Black" panose="02040A04050005020304" pitchFamily="18" charset="0"/>
                <a:ea typeface="BIZ UDP明朝 Medium" panose="02020500000000000000" pitchFamily="18" charset="-128"/>
              </a:rPr>
              <a:t>International North–South Transport Corridor</a:t>
            </a:r>
            <a:r>
              <a:rPr lang="ja-JP" altLang="en-US" sz="2400" b="1" i="0" dirty="0">
                <a:effectLst/>
                <a:latin typeface="Amasis MT Pro Black" panose="02040A04050005020304" pitchFamily="18" charset="0"/>
                <a:ea typeface="BIZ UDP明朝 Medium" panose="02020500000000000000" pitchFamily="18" charset="-128"/>
              </a:rPr>
              <a:t>（</a:t>
            </a:r>
            <a:r>
              <a:rPr lang="en-US" altLang="ja-JP" sz="2400" b="1" i="0" dirty="0">
                <a:effectLst/>
                <a:latin typeface="Amasis MT Pro Black" panose="02040A04050005020304" pitchFamily="18" charset="0"/>
                <a:ea typeface="BIZ UDP明朝 Medium" panose="02020500000000000000" pitchFamily="18" charset="-128"/>
              </a:rPr>
              <a:t>INSTC)</a:t>
            </a:r>
            <a:endParaRPr lang="ja-JP" altLang="en-US" sz="2400" b="1" dirty="0">
              <a:latin typeface="Amasis MT Pro Black" panose="02040A04050005020304" pitchFamily="18" charset="0"/>
              <a:ea typeface="BIZ UDP明朝 Medium" panose="02020500000000000000" pitchFamily="18" charset="-128"/>
            </a:endParaRPr>
          </a:p>
        </p:txBody>
      </p:sp>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ロシアは、欧州からアジアにシフト</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矢印: 左 4">
            <a:extLst>
              <a:ext uri="{FF2B5EF4-FFF2-40B4-BE49-F238E27FC236}">
                <a16:creationId xmlns:a16="http://schemas.microsoft.com/office/drawing/2014/main" id="{5C754D62-D8F2-475A-B491-7CD1EB5E64F6}"/>
              </a:ext>
            </a:extLst>
          </p:cNvPr>
          <p:cNvSpPr/>
          <p:nvPr/>
        </p:nvSpPr>
        <p:spPr>
          <a:xfrm rot="17749545">
            <a:off x="3453355" y="3786014"/>
            <a:ext cx="2176510" cy="1517301"/>
          </a:xfrm>
          <a:prstGeom prst="leftArrow">
            <a:avLst/>
          </a:prstGeom>
          <a:solidFill>
            <a:srgbClr val="FF0000"/>
          </a:solidFill>
          <a:ln>
            <a:solidFill>
              <a:srgbClr val="FF000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E28CB46-F01A-4002-AF50-E0FDF802879C}"/>
              </a:ext>
            </a:extLst>
          </p:cNvPr>
          <p:cNvSpPr txBox="1"/>
          <p:nvPr/>
        </p:nvSpPr>
        <p:spPr>
          <a:xfrm>
            <a:off x="-1" y="3831490"/>
            <a:ext cx="4160479" cy="523220"/>
          </a:xfrm>
          <a:prstGeom prst="rect">
            <a:avLst/>
          </a:prstGeom>
          <a:solidFill>
            <a:schemeClr val="bg1"/>
          </a:solidFill>
        </p:spPr>
        <p:txBody>
          <a:bodyPr wrap="square">
            <a:spAutoFit/>
          </a:bodyPr>
          <a:lstStyle/>
          <a:p>
            <a:pPr algn="ctr"/>
            <a:r>
              <a:rPr lang="ja-JP" altLang="en-US" sz="2800" b="1" dirty="0">
                <a:latin typeface="Amasis MT Pro Black" panose="02040A04050005020304" pitchFamily="18" charset="0"/>
                <a:ea typeface="BIZ UDP明朝 Medium" panose="02020500000000000000" pitchFamily="18" charset="-128"/>
              </a:rPr>
              <a:t>ロシア＝アフリカ中央回廊</a:t>
            </a:r>
          </a:p>
        </p:txBody>
      </p:sp>
      <p:sp>
        <p:nvSpPr>
          <p:cNvPr id="6" name="矢印: 左右 5">
            <a:extLst>
              <a:ext uri="{FF2B5EF4-FFF2-40B4-BE49-F238E27FC236}">
                <a16:creationId xmlns:a16="http://schemas.microsoft.com/office/drawing/2014/main" id="{A66B41F2-1C7B-48C9-964D-AF8ED38BA5BB}"/>
              </a:ext>
            </a:extLst>
          </p:cNvPr>
          <p:cNvSpPr/>
          <p:nvPr/>
        </p:nvSpPr>
        <p:spPr>
          <a:xfrm rot="20727255">
            <a:off x="6240655" y="3782239"/>
            <a:ext cx="914798" cy="40249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22E926E8-585D-4749-ACD8-3DBB358FF4CD}"/>
              </a:ext>
            </a:extLst>
          </p:cNvPr>
          <p:cNvSpPr/>
          <p:nvPr/>
        </p:nvSpPr>
        <p:spPr>
          <a:xfrm>
            <a:off x="196647" y="855823"/>
            <a:ext cx="4616809" cy="6673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BIZ UDPゴシック" panose="020B0400000000000000" pitchFamily="50" charset="-128"/>
                <a:ea typeface="BIZ UDPゴシック" panose="020B0400000000000000" pitchFamily="50" charset="-128"/>
              </a:rPr>
              <a:t>2023</a:t>
            </a:r>
            <a:r>
              <a:rPr kumimoji="1" lang="ja-JP" altLang="en-US" dirty="0">
                <a:solidFill>
                  <a:schemeClr val="tx1"/>
                </a:solidFill>
                <a:latin typeface="BIZ UDPゴシック" panose="020B0400000000000000" pitchFamily="50" charset="-128"/>
                <a:ea typeface="BIZ UDPゴシック" panose="020B0400000000000000" pitchFamily="50" charset="-128"/>
              </a:rPr>
              <a:t>年</a:t>
            </a:r>
            <a:r>
              <a:rPr kumimoji="1" lang="en-US" altLang="ja-JP" dirty="0">
                <a:solidFill>
                  <a:schemeClr val="tx1"/>
                </a:solidFill>
                <a:latin typeface="BIZ UDPゴシック" panose="020B0400000000000000" pitchFamily="50" charset="-128"/>
                <a:ea typeface="BIZ UDPゴシック" panose="020B0400000000000000" pitchFamily="50" charset="-128"/>
              </a:rPr>
              <a:t>4</a:t>
            </a:r>
            <a:r>
              <a:rPr kumimoji="1" lang="ja-JP" altLang="en-US" dirty="0">
                <a:solidFill>
                  <a:schemeClr val="tx1"/>
                </a:solidFill>
                <a:latin typeface="BIZ UDPゴシック" panose="020B0400000000000000" pitchFamily="50" charset="-128"/>
                <a:ea typeface="BIZ UDPゴシック" panose="020B0400000000000000" pitchFamily="50" charset="-128"/>
              </a:rPr>
              <a:t>月開催の</a:t>
            </a:r>
            <a:r>
              <a:rPr kumimoji="1" lang="en-US" altLang="ja-JP" dirty="0">
                <a:solidFill>
                  <a:schemeClr val="tx1"/>
                </a:solidFill>
                <a:latin typeface="BIZ UDPゴシック" panose="020B0400000000000000" pitchFamily="50" charset="-128"/>
                <a:ea typeface="BIZ UDPゴシック" panose="020B0400000000000000" pitchFamily="50" charset="-128"/>
              </a:rPr>
              <a:t>Work-X</a:t>
            </a:r>
            <a:r>
              <a:rPr kumimoji="1" lang="ja-JP" altLang="en-US" dirty="0">
                <a:solidFill>
                  <a:schemeClr val="tx1"/>
                </a:solidFill>
                <a:latin typeface="BIZ UDPゴシック" panose="020B0400000000000000" pitchFamily="50" charset="-128"/>
                <a:ea typeface="BIZ UDPゴシック" panose="020B0400000000000000" pitchFamily="50" charset="-128"/>
              </a:rPr>
              <a:t>戦略研勉強会「ユーラシア地経学」から転載</a:t>
            </a:r>
          </a:p>
        </p:txBody>
      </p:sp>
      <p:sp>
        <p:nvSpPr>
          <p:cNvPr id="8" name="矢印: 左 7">
            <a:extLst>
              <a:ext uri="{FF2B5EF4-FFF2-40B4-BE49-F238E27FC236}">
                <a16:creationId xmlns:a16="http://schemas.microsoft.com/office/drawing/2014/main" id="{BAA91F64-2CBB-D00C-C9CD-760EE46987C5}"/>
              </a:ext>
            </a:extLst>
          </p:cNvPr>
          <p:cNvSpPr/>
          <p:nvPr/>
        </p:nvSpPr>
        <p:spPr>
          <a:xfrm rot="12967362">
            <a:off x="6549266" y="1948746"/>
            <a:ext cx="1244412" cy="1255731"/>
          </a:xfrm>
          <a:prstGeom prst="leftArrow">
            <a:avLst/>
          </a:prstGeom>
          <a:solidFill>
            <a:srgbClr val="FFC000"/>
          </a:solidFill>
          <a:ln>
            <a:solidFill>
              <a:srgbClr val="FF0000"/>
            </a:solidFill>
          </a:ln>
          <a:effectLst>
            <a:glow rad="2286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21794E6-061C-59EE-DE37-F9E90FDAC7BE}"/>
              </a:ext>
            </a:extLst>
          </p:cNvPr>
          <p:cNvSpPr txBox="1"/>
          <p:nvPr/>
        </p:nvSpPr>
        <p:spPr>
          <a:xfrm>
            <a:off x="5698572" y="1018095"/>
            <a:ext cx="4616809" cy="369332"/>
          </a:xfrm>
          <a:prstGeom prst="rect">
            <a:avLst/>
          </a:prstGeom>
          <a:noFill/>
        </p:spPr>
        <p:txBody>
          <a:bodyPr wrap="square" rtlCol="0">
            <a:spAutoFit/>
          </a:bodyPr>
          <a:lstStyle/>
          <a:p>
            <a:pPr algn="r"/>
            <a:r>
              <a:rPr kumimoji="1" lang="ja-JP" altLang="en-US" b="1" dirty="0">
                <a:solidFill>
                  <a:schemeClr val="bg1"/>
                </a:solidFill>
                <a:latin typeface="BIZ UDPゴシック" panose="020B0400000000000000" pitchFamily="50" charset="-128"/>
                <a:ea typeface="BIZ UDPゴシック" panose="020B0400000000000000" pitchFamily="50" charset="-128"/>
              </a:rPr>
              <a:t>東方経済フォーラムでアジア指向を鮮明に！</a:t>
            </a:r>
          </a:p>
        </p:txBody>
      </p:sp>
    </p:spTree>
    <p:extLst>
      <p:ext uri="{BB962C8B-B14F-4D97-AF65-F5344CB8AC3E}">
        <p14:creationId xmlns:p14="http://schemas.microsoft.com/office/powerpoint/2010/main" val="6900278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63043</TotalTime>
  <Words>282</Words>
  <Application>Microsoft Office PowerPoint</Application>
  <PresentationFormat>ワイド画面</PresentationFormat>
  <Paragraphs>53</Paragraphs>
  <Slides>10</Slides>
  <Notes>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10</vt:i4>
      </vt:variant>
    </vt:vector>
  </HeadingPairs>
  <TitlesOfParts>
    <vt:vector size="22" baseType="lpstr">
      <vt:lpstr>BIZ UDPゴシック</vt:lpstr>
      <vt:lpstr>BIZ UDP明朝 Medium</vt:lpstr>
      <vt:lpstr>BIZ UDゴシック</vt:lpstr>
      <vt:lpstr>Meiryo UI</vt:lpstr>
      <vt:lpstr>Microsoft YaHei</vt:lpstr>
      <vt:lpstr>UD デジタル 教科書体 NK-B</vt:lpstr>
      <vt:lpstr>游ゴシック</vt:lpstr>
      <vt:lpstr>游ゴシック Light</vt:lpstr>
      <vt:lpstr>72 Black</vt:lpstr>
      <vt:lpstr>Amasis MT Pro Black</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288</cp:revision>
  <cp:lastPrinted>2023-07-25T02:16:56Z</cp:lastPrinted>
  <dcterms:created xsi:type="dcterms:W3CDTF">2023-03-29T00:02:56Z</dcterms:created>
  <dcterms:modified xsi:type="dcterms:W3CDTF">2023-09-27T04:33:40Z</dcterms:modified>
</cp:coreProperties>
</file>